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4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7" d="100"/>
          <a:sy n="67" d="100"/>
        </p:scale>
        <p:origin x="-1464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2EC253-0699-4070-8E85-310FF5F857C5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F510E1FB-3371-4B42-8156-FD38ACCA8738}">
      <dgm:prSet phldrT="[Text]" custT="1"/>
      <dgm:spPr>
        <a:solidFill>
          <a:srgbClr val="FF0000"/>
        </a:solidFill>
        <a:ln>
          <a:solidFill>
            <a:schemeClr val="bg1"/>
          </a:solidFill>
        </a:ln>
      </dgm:spPr>
      <dgm:t>
        <a:bodyPr/>
        <a:lstStyle/>
        <a:p>
          <a:r>
            <a:rPr lang="en-IN" sz="3200" b="1" dirty="0" smtClean="0">
              <a:solidFill>
                <a:schemeClr val="tx1"/>
              </a:solidFill>
            </a:rPr>
            <a:t>DANGER</a:t>
          </a:r>
          <a:endParaRPr lang="en-IN" sz="3200" b="1" dirty="0">
            <a:solidFill>
              <a:schemeClr val="tx1"/>
            </a:solidFill>
          </a:endParaRPr>
        </a:p>
      </dgm:t>
    </dgm:pt>
    <dgm:pt modelId="{2B133993-0084-4D91-9507-36BE61F484A9}" type="parTrans" cxnId="{846C88D8-0A32-487B-A546-AA6F14BCECC3}">
      <dgm:prSet/>
      <dgm:spPr/>
      <dgm:t>
        <a:bodyPr/>
        <a:lstStyle/>
        <a:p>
          <a:endParaRPr lang="en-IN"/>
        </a:p>
      </dgm:t>
    </dgm:pt>
    <dgm:pt modelId="{1B018649-2BD9-433D-BC58-683C57789D36}" type="sibTrans" cxnId="{846C88D8-0A32-487B-A546-AA6F14BCECC3}">
      <dgm:prSet/>
      <dgm:spPr/>
      <dgm:t>
        <a:bodyPr/>
        <a:lstStyle/>
        <a:p>
          <a:endParaRPr lang="en-IN"/>
        </a:p>
      </dgm:t>
    </dgm:pt>
    <dgm:pt modelId="{E2F9D6D0-6C28-4F6B-8B01-31722AF281F3}">
      <dgm:prSet phldrT="[Text]" custT="1"/>
      <dgm:spPr>
        <a:solidFill>
          <a:srgbClr val="FF0000"/>
        </a:solidFill>
      </dgm:spPr>
      <dgm:t>
        <a:bodyPr/>
        <a:lstStyle/>
        <a:p>
          <a:r>
            <a:rPr lang="en-IN" sz="3200" b="1" dirty="0" smtClean="0">
              <a:solidFill>
                <a:schemeClr val="tx1"/>
              </a:solidFill>
            </a:rPr>
            <a:t>DISTRESS</a:t>
          </a:r>
          <a:endParaRPr lang="en-IN" sz="3200" b="1" dirty="0">
            <a:solidFill>
              <a:schemeClr val="tx1"/>
            </a:solidFill>
          </a:endParaRPr>
        </a:p>
      </dgm:t>
    </dgm:pt>
    <dgm:pt modelId="{7FEF5AEF-CFE9-4D75-9687-192C07A6A4E8}" type="parTrans" cxnId="{14D5E643-6294-4E74-A19D-0A9A74F176ED}">
      <dgm:prSet/>
      <dgm:spPr/>
      <dgm:t>
        <a:bodyPr/>
        <a:lstStyle/>
        <a:p>
          <a:endParaRPr lang="en-IN"/>
        </a:p>
      </dgm:t>
    </dgm:pt>
    <dgm:pt modelId="{BF46CB70-F005-435B-BDA1-9B54044BA0CC}" type="sibTrans" cxnId="{14D5E643-6294-4E74-A19D-0A9A74F176ED}">
      <dgm:prSet/>
      <dgm:spPr/>
      <dgm:t>
        <a:bodyPr/>
        <a:lstStyle/>
        <a:p>
          <a:endParaRPr lang="en-IN"/>
        </a:p>
      </dgm:t>
    </dgm:pt>
    <dgm:pt modelId="{B7E61A56-35EF-44AA-88F7-A11C609AC63F}">
      <dgm:prSet phldrT="[Text]" custT="1"/>
      <dgm:spPr>
        <a:solidFill>
          <a:srgbClr val="FF0000"/>
        </a:solidFill>
      </dgm:spPr>
      <dgm:t>
        <a:bodyPr/>
        <a:lstStyle/>
        <a:p>
          <a:r>
            <a:rPr lang="en-IN" sz="3200" b="1" dirty="0" smtClean="0">
              <a:solidFill>
                <a:schemeClr val="tx1"/>
              </a:solidFill>
            </a:rPr>
            <a:t>DYSFUNCTION</a:t>
          </a:r>
          <a:endParaRPr lang="en-IN" sz="3200" b="1" dirty="0">
            <a:solidFill>
              <a:schemeClr val="tx1"/>
            </a:solidFill>
          </a:endParaRPr>
        </a:p>
      </dgm:t>
    </dgm:pt>
    <dgm:pt modelId="{EA5FC667-066A-4C3B-8D95-146CE23BDEB1}" type="parTrans" cxnId="{8C4605F1-B891-4538-B5A4-F1C4BCE14DAD}">
      <dgm:prSet/>
      <dgm:spPr/>
      <dgm:t>
        <a:bodyPr/>
        <a:lstStyle/>
        <a:p>
          <a:endParaRPr lang="en-IN"/>
        </a:p>
      </dgm:t>
    </dgm:pt>
    <dgm:pt modelId="{B2A453C2-6395-4D1E-9A1D-DFB8A841C681}" type="sibTrans" cxnId="{8C4605F1-B891-4538-B5A4-F1C4BCE14DAD}">
      <dgm:prSet/>
      <dgm:spPr/>
      <dgm:t>
        <a:bodyPr/>
        <a:lstStyle/>
        <a:p>
          <a:endParaRPr lang="en-IN"/>
        </a:p>
      </dgm:t>
    </dgm:pt>
    <dgm:pt modelId="{5AB8B512-7925-41C4-B732-00E0671066A5}">
      <dgm:prSet phldrT="[Text]" custT="1"/>
      <dgm:spPr>
        <a:solidFill>
          <a:srgbClr val="FF0000"/>
        </a:solidFill>
      </dgm:spPr>
      <dgm:t>
        <a:bodyPr/>
        <a:lstStyle/>
        <a:p>
          <a:r>
            <a:rPr lang="en-IN" sz="3200" b="1" dirty="0" smtClean="0">
              <a:solidFill>
                <a:schemeClr val="tx1"/>
              </a:solidFill>
            </a:rPr>
            <a:t>DEVIANCE</a:t>
          </a:r>
          <a:endParaRPr lang="en-IN" sz="3200" b="1" dirty="0">
            <a:solidFill>
              <a:schemeClr val="tx1"/>
            </a:solidFill>
          </a:endParaRPr>
        </a:p>
      </dgm:t>
    </dgm:pt>
    <dgm:pt modelId="{EDF1D34D-0602-4B0C-8E02-681C5C9EB04E}" type="parTrans" cxnId="{16AF8436-3B77-4427-B75A-F4C95F814A5E}">
      <dgm:prSet/>
      <dgm:spPr/>
      <dgm:t>
        <a:bodyPr/>
        <a:lstStyle/>
        <a:p>
          <a:endParaRPr lang="en-IN"/>
        </a:p>
      </dgm:t>
    </dgm:pt>
    <dgm:pt modelId="{CA3390BF-2A0C-4197-A46A-30BD38045AEB}" type="sibTrans" cxnId="{16AF8436-3B77-4427-B75A-F4C95F814A5E}">
      <dgm:prSet/>
      <dgm:spPr/>
      <dgm:t>
        <a:bodyPr/>
        <a:lstStyle/>
        <a:p>
          <a:endParaRPr lang="en-IN"/>
        </a:p>
      </dgm:t>
    </dgm:pt>
    <dgm:pt modelId="{F6E118BC-4E6E-4C07-A0E2-74D9F4F8146E}">
      <dgm:prSet phldrT="[Text]"/>
      <dgm:spPr/>
      <dgm:t>
        <a:bodyPr/>
        <a:lstStyle/>
        <a:p>
          <a:r>
            <a:rPr lang="en-IN" b="1" dirty="0" smtClean="0">
              <a:solidFill>
                <a:schemeClr val="tx1"/>
              </a:solidFill>
            </a:rPr>
            <a:t>D’S</a:t>
          </a:r>
          <a:endParaRPr lang="en-IN" b="1" dirty="0">
            <a:solidFill>
              <a:schemeClr val="tx1"/>
            </a:solidFill>
          </a:endParaRPr>
        </a:p>
      </dgm:t>
    </dgm:pt>
    <dgm:pt modelId="{305C08A2-C9D2-49BA-9CB0-95ACE8EEC8E9}" type="sibTrans" cxnId="{1B44A541-D542-4FE9-BE38-88A34A430FB1}">
      <dgm:prSet/>
      <dgm:spPr/>
      <dgm:t>
        <a:bodyPr/>
        <a:lstStyle/>
        <a:p>
          <a:endParaRPr lang="en-IN"/>
        </a:p>
      </dgm:t>
    </dgm:pt>
    <dgm:pt modelId="{C0064A3F-A2FD-4F82-AE27-723C667F57D8}" type="parTrans" cxnId="{1B44A541-D542-4FE9-BE38-88A34A430FB1}">
      <dgm:prSet/>
      <dgm:spPr/>
      <dgm:t>
        <a:bodyPr/>
        <a:lstStyle/>
        <a:p>
          <a:endParaRPr lang="en-IN"/>
        </a:p>
      </dgm:t>
    </dgm:pt>
    <dgm:pt modelId="{70FFFEDF-85B8-4D85-8354-D6A8BD2B1560}" type="pres">
      <dgm:prSet presAssocID="{B22EC253-0699-4070-8E85-310FF5F857C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0D90DE4B-D32E-431E-8E34-2E69F4794FA9}" type="pres">
      <dgm:prSet presAssocID="{F6E118BC-4E6E-4C07-A0E2-74D9F4F8146E}" presName="centerShape" presStyleLbl="node0" presStyleIdx="0" presStyleCnt="1"/>
      <dgm:spPr/>
      <dgm:t>
        <a:bodyPr/>
        <a:lstStyle/>
        <a:p>
          <a:endParaRPr lang="en-IN"/>
        </a:p>
      </dgm:t>
    </dgm:pt>
    <dgm:pt modelId="{44D7D0BA-4A33-43E7-BE60-E67D71EAF251}" type="pres">
      <dgm:prSet presAssocID="{2B133993-0084-4D91-9507-36BE61F484A9}" presName="Name9" presStyleLbl="parChTrans1D2" presStyleIdx="0" presStyleCnt="4"/>
      <dgm:spPr/>
      <dgm:t>
        <a:bodyPr/>
        <a:lstStyle/>
        <a:p>
          <a:endParaRPr lang="en-IN"/>
        </a:p>
      </dgm:t>
    </dgm:pt>
    <dgm:pt modelId="{E8645618-1B1C-44FF-B173-B483979567A2}" type="pres">
      <dgm:prSet presAssocID="{2B133993-0084-4D91-9507-36BE61F484A9}" presName="connTx" presStyleLbl="parChTrans1D2" presStyleIdx="0" presStyleCnt="4"/>
      <dgm:spPr/>
      <dgm:t>
        <a:bodyPr/>
        <a:lstStyle/>
        <a:p>
          <a:endParaRPr lang="en-IN"/>
        </a:p>
      </dgm:t>
    </dgm:pt>
    <dgm:pt modelId="{B3576F63-2787-4A0F-BDA7-80F839066B58}" type="pres">
      <dgm:prSet presAssocID="{F510E1FB-3371-4B42-8156-FD38ACCA8738}" presName="node" presStyleLbl="node1" presStyleIdx="0" presStyleCnt="4" custScaleX="256159" custRadScaleRad="100103" custRadScaleInc="-633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6BD0DC51-64E6-4245-BAE7-526D40975A8B}" type="pres">
      <dgm:prSet presAssocID="{7FEF5AEF-CFE9-4D75-9687-192C07A6A4E8}" presName="Name9" presStyleLbl="parChTrans1D2" presStyleIdx="1" presStyleCnt="4"/>
      <dgm:spPr/>
      <dgm:t>
        <a:bodyPr/>
        <a:lstStyle/>
        <a:p>
          <a:endParaRPr lang="en-IN"/>
        </a:p>
      </dgm:t>
    </dgm:pt>
    <dgm:pt modelId="{FC742D30-E0AA-497F-B9AF-E3B0A2E49608}" type="pres">
      <dgm:prSet presAssocID="{7FEF5AEF-CFE9-4D75-9687-192C07A6A4E8}" presName="connTx" presStyleLbl="parChTrans1D2" presStyleIdx="1" presStyleCnt="4"/>
      <dgm:spPr/>
      <dgm:t>
        <a:bodyPr/>
        <a:lstStyle/>
        <a:p>
          <a:endParaRPr lang="en-IN"/>
        </a:p>
      </dgm:t>
    </dgm:pt>
    <dgm:pt modelId="{AFE7677B-571D-4056-A58D-2875D5EB0769}" type="pres">
      <dgm:prSet presAssocID="{E2F9D6D0-6C28-4F6B-8B01-31722AF281F3}" presName="node" presStyleLbl="node1" presStyleIdx="1" presStyleCnt="4" custScaleX="205336" custRadScaleRad="154384" custRadScaleInc="-63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B375F93E-74ED-43C8-AB0B-87E10CA2A58B}" type="pres">
      <dgm:prSet presAssocID="{EA5FC667-066A-4C3B-8D95-146CE23BDEB1}" presName="Name9" presStyleLbl="parChTrans1D2" presStyleIdx="2" presStyleCnt="4"/>
      <dgm:spPr/>
      <dgm:t>
        <a:bodyPr/>
        <a:lstStyle/>
        <a:p>
          <a:endParaRPr lang="en-IN"/>
        </a:p>
      </dgm:t>
    </dgm:pt>
    <dgm:pt modelId="{D55F420B-0374-4198-BFD5-676BDF3E3E5C}" type="pres">
      <dgm:prSet presAssocID="{EA5FC667-066A-4C3B-8D95-146CE23BDEB1}" presName="connTx" presStyleLbl="parChTrans1D2" presStyleIdx="2" presStyleCnt="4"/>
      <dgm:spPr/>
      <dgm:t>
        <a:bodyPr/>
        <a:lstStyle/>
        <a:p>
          <a:endParaRPr lang="en-IN"/>
        </a:p>
      </dgm:t>
    </dgm:pt>
    <dgm:pt modelId="{5C71D8F2-7C51-444E-858E-04B238635B92}" type="pres">
      <dgm:prSet presAssocID="{B7E61A56-35EF-44AA-88F7-A11C609AC63F}" presName="node" presStyleLbl="node1" presStyleIdx="2" presStyleCnt="4" custScaleX="308752" custRadScaleRad="96139" custRadScaleInc="1928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0A9CA196-C46D-4CE8-98B8-1A52F112F0EF}" type="pres">
      <dgm:prSet presAssocID="{EDF1D34D-0602-4B0C-8E02-681C5C9EB04E}" presName="Name9" presStyleLbl="parChTrans1D2" presStyleIdx="3" presStyleCnt="4"/>
      <dgm:spPr/>
      <dgm:t>
        <a:bodyPr/>
        <a:lstStyle/>
        <a:p>
          <a:endParaRPr lang="en-IN"/>
        </a:p>
      </dgm:t>
    </dgm:pt>
    <dgm:pt modelId="{D45BA4A7-8FA9-4845-ACEC-AA2F3328196F}" type="pres">
      <dgm:prSet presAssocID="{EDF1D34D-0602-4B0C-8E02-681C5C9EB04E}" presName="connTx" presStyleLbl="parChTrans1D2" presStyleIdx="3" presStyleCnt="4"/>
      <dgm:spPr/>
      <dgm:t>
        <a:bodyPr/>
        <a:lstStyle/>
        <a:p>
          <a:endParaRPr lang="en-IN"/>
        </a:p>
      </dgm:t>
    </dgm:pt>
    <dgm:pt modelId="{89718F4B-A891-41AB-8D28-3296BCE8AF88}" type="pres">
      <dgm:prSet presAssocID="{5AB8B512-7925-41C4-B732-00E0671066A5}" presName="node" presStyleLbl="node1" presStyleIdx="3" presStyleCnt="4" custScaleX="248374" custRadScaleRad="142896" custRadScaleInc="68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1B44A541-D542-4FE9-BE38-88A34A430FB1}" srcId="{B22EC253-0699-4070-8E85-310FF5F857C5}" destId="{F6E118BC-4E6E-4C07-A0E2-74D9F4F8146E}" srcOrd="0" destOrd="0" parTransId="{C0064A3F-A2FD-4F82-AE27-723C667F57D8}" sibTransId="{305C08A2-C9D2-49BA-9CB0-95ACE8EEC8E9}"/>
    <dgm:cxn modelId="{E34DEA05-3F93-4FD6-9B4B-3C4AD6D9A584}" type="presOf" srcId="{EA5FC667-066A-4C3B-8D95-146CE23BDEB1}" destId="{B375F93E-74ED-43C8-AB0B-87E10CA2A58B}" srcOrd="0" destOrd="0" presId="urn:microsoft.com/office/officeart/2005/8/layout/radial1"/>
    <dgm:cxn modelId="{846C88D8-0A32-487B-A546-AA6F14BCECC3}" srcId="{F6E118BC-4E6E-4C07-A0E2-74D9F4F8146E}" destId="{F510E1FB-3371-4B42-8156-FD38ACCA8738}" srcOrd="0" destOrd="0" parTransId="{2B133993-0084-4D91-9507-36BE61F484A9}" sibTransId="{1B018649-2BD9-433D-BC58-683C57789D36}"/>
    <dgm:cxn modelId="{D794D3BA-FEA9-4BB3-9B17-FACDB3063779}" type="presOf" srcId="{E2F9D6D0-6C28-4F6B-8B01-31722AF281F3}" destId="{AFE7677B-571D-4056-A58D-2875D5EB0769}" srcOrd="0" destOrd="0" presId="urn:microsoft.com/office/officeart/2005/8/layout/radial1"/>
    <dgm:cxn modelId="{16AF8436-3B77-4427-B75A-F4C95F814A5E}" srcId="{F6E118BC-4E6E-4C07-A0E2-74D9F4F8146E}" destId="{5AB8B512-7925-41C4-B732-00E0671066A5}" srcOrd="3" destOrd="0" parTransId="{EDF1D34D-0602-4B0C-8E02-681C5C9EB04E}" sibTransId="{CA3390BF-2A0C-4197-A46A-30BD38045AEB}"/>
    <dgm:cxn modelId="{E2060D94-334A-40DE-A3DF-D7092A5E1FA3}" type="presOf" srcId="{7FEF5AEF-CFE9-4D75-9687-192C07A6A4E8}" destId="{FC742D30-E0AA-497F-B9AF-E3B0A2E49608}" srcOrd="1" destOrd="0" presId="urn:microsoft.com/office/officeart/2005/8/layout/radial1"/>
    <dgm:cxn modelId="{5A289538-D5FC-4582-BA41-3206A600440D}" type="presOf" srcId="{EA5FC667-066A-4C3B-8D95-146CE23BDEB1}" destId="{D55F420B-0374-4198-BFD5-676BDF3E3E5C}" srcOrd="1" destOrd="0" presId="urn:microsoft.com/office/officeart/2005/8/layout/radial1"/>
    <dgm:cxn modelId="{FDA2DA42-1AA7-44EA-A706-28E67772B879}" type="presOf" srcId="{2B133993-0084-4D91-9507-36BE61F484A9}" destId="{E8645618-1B1C-44FF-B173-B483979567A2}" srcOrd="1" destOrd="0" presId="urn:microsoft.com/office/officeart/2005/8/layout/radial1"/>
    <dgm:cxn modelId="{DB4CCCA0-40E3-4770-8AEF-B6924D027B2A}" type="presOf" srcId="{2B133993-0084-4D91-9507-36BE61F484A9}" destId="{44D7D0BA-4A33-43E7-BE60-E67D71EAF251}" srcOrd="0" destOrd="0" presId="urn:microsoft.com/office/officeart/2005/8/layout/radial1"/>
    <dgm:cxn modelId="{21A21319-532A-426E-A6C3-5E3C852D0C2C}" type="presOf" srcId="{7FEF5AEF-CFE9-4D75-9687-192C07A6A4E8}" destId="{6BD0DC51-64E6-4245-BAE7-526D40975A8B}" srcOrd="0" destOrd="0" presId="urn:microsoft.com/office/officeart/2005/8/layout/radial1"/>
    <dgm:cxn modelId="{D7BAF1C3-0CCF-4899-B3D3-18C1F095AE09}" type="presOf" srcId="{F510E1FB-3371-4B42-8156-FD38ACCA8738}" destId="{B3576F63-2787-4A0F-BDA7-80F839066B58}" srcOrd="0" destOrd="0" presId="urn:microsoft.com/office/officeart/2005/8/layout/radial1"/>
    <dgm:cxn modelId="{024730CF-F519-428B-BF56-F556DEB74316}" type="presOf" srcId="{B7E61A56-35EF-44AA-88F7-A11C609AC63F}" destId="{5C71D8F2-7C51-444E-858E-04B238635B92}" srcOrd="0" destOrd="0" presId="urn:microsoft.com/office/officeart/2005/8/layout/radial1"/>
    <dgm:cxn modelId="{868227EB-818B-4521-92CC-8957BA3313DE}" type="presOf" srcId="{EDF1D34D-0602-4B0C-8E02-681C5C9EB04E}" destId="{0A9CA196-C46D-4CE8-98B8-1A52F112F0EF}" srcOrd="0" destOrd="0" presId="urn:microsoft.com/office/officeart/2005/8/layout/radial1"/>
    <dgm:cxn modelId="{C2E3BCEF-214C-4081-835E-FFA7B3976C33}" type="presOf" srcId="{B22EC253-0699-4070-8E85-310FF5F857C5}" destId="{70FFFEDF-85B8-4D85-8354-D6A8BD2B1560}" srcOrd="0" destOrd="0" presId="urn:microsoft.com/office/officeart/2005/8/layout/radial1"/>
    <dgm:cxn modelId="{8C4605F1-B891-4538-B5A4-F1C4BCE14DAD}" srcId="{F6E118BC-4E6E-4C07-A0E2-74D9F4F8146E}" destId="{B7E61A56-35EF-44AA-88F7-A11C609AC63F}" srcOrd="2" destOrd="0" parTransId="{EA5FC667-066A-4C3B-8D95-146CE23BDEB1}" sibTransId="{B2A453C2-6395-4D1E-9A1D-DFB8A841C681}"/>
    <dgm:cxn modelId="{670A9328-E1E0-43AE-8B75-FD347DA6DDF7}" type="presOf" srcId="{EDF1D34D-0602-4B0C-8E02-681C5C9EB04E}" destId="{D45BA4A7-8FA9-4845-ACEC-AA2F3328196F}" srcOrd="1" destOrd="0" presId="urn:microsoft.com/office/officeart/2005/8/layout/radial1"/>
    <dgm:cxn modelId="{B5FA5001-A8A6-4E65-A228-9D858A4FFAA1}" type="presOf" srcId="{F6E118BC-4E6E-4C07-A0E2-74D9F4F8146E}" destId="{0D90DE4B-D32E-431E-8E34-2E69F4794FA9}" srcOrd="0" destOrd="0" presId="urn:microsoft.com/office/officeart/2005/8/layout/radial1"/>
    <dgm:cxn modelId="{24953BED-ECEF-440E-AB8F-29F0A79C8834}" type="presOf" srcId="{5AB8B512-7925-41C4-B732-00E0671066A5}" destId="{89718F4B-A891-41AB-8D28-3296BCE8AF88}" srcOrd="0" destOrd="0" presId="urn:microsoft.com/office/officeart/2005/8/layout/radial1"/>
    <dgm:cxn modelId="{14D5E643-6294-4E74-A19D-0A9A74F176ED}" srcId="{F6E118BC-4E6E-4C07-A0E2-74D9F4F8146E}" destId="{E2F9D6D0-6C28-4F6B-8B01-31722AF281F3}" srcOrd="1" destOrd="0" parTransId="{7FEF5AEF-CFE9-4D75-9687-192C07A6A4E8}" sibTransId="{BF46CB70-F005-435B-BDA1-9B54044BA0CC}"/>
    <dgm:cxn modelId="{89961B97-1F18-42C0-AEBD-25008BEA6DDC}" type="presParOf" srcId="{70FFFEDF-85B8-4D85-8354-D6A8BD2B1560}" destId="{0D90DE4B-D32E-431E-8E34-2E69F4794FA9}" srcOrd="0" destOrd="0" presId="urn:microsoft.com/office/officeart/2005/8/layout/radial1"/>
    <dgm:cxn modelId="{CC73035D-F540-4ED5-BDFD-21469E631877}" type="presParOf" srcId="{70FFFEDF-85B8-4D85-8354-D6A8BD2B1560}" destId="{44D7D0BA-4A33-43E7-BE60-E67D71EAF251}" srcOrd="1" destOrd="0" presId="urn:microsoft.com/office/officeart/2005/8/layout/radial1"/>
    <dgm:cxn modelId="{1D3D0CD1-A860-421C-A37E-0655F082996A}" type="presParOf" srcId="{44D7D0BA-4A33-43E7-BE60-E67D71EAF251}" destId="{E8645618-1B1C-44FF-B173-B483979567A2}" srcOrd="0" destOrd="0" presId="urn:microsoft.com/office/officeart/2005/8/layout/radial1"/>
    <dgm:cxn modelId="{A737B2AF-C2D3-4249-9828-6D20E83FDE5C}" type="presParOf" srcId="{70FFFEDF-85B8-4D85-8354-D6A8BD2B1560}" destId="{B3576F63-2787-4A0F-BDA7-80F839066B58}" srcOrd="2" destOrd="0" presId="urn:microsoft.com/office/officeart/2005/8/layout/radial1"/>
    <dgm:cxn modelId="{9C1850C8-ED92-4974-A7CB-91771F59C63E}" type="presParOf" srcId="{70FFFEDF-85B8-4D85-8354-D6A8BD2B1560}" destId="{6BD0DC51-64E6-4245-BAE7-526D40975A8B}" srcOrd="3" destOrd="0" presId="urn:microsoft.com/office/officeart/2005/8/layout/radial1"/>
    <dgm:cxn modelId="{5622400F-9E49-4A19-A2FD-7C709F899511}" type="presParOf" srcId="{6BD0DC51-64E6-4245-BAE7-526D40975A8B}" destId="{FC742D30-E0AA-497F-B9AF-E3B0A2E49608}" srcOrd="0" destOrd="0" presId="urn:microsoft.com/office/officeart/2005/8/layout/radial1"/>
    <dgm:cxn modelId="{23D7EB2E-B9A1-4B71-8155-1C3D723642B8}" type="presParOf" srcId="{70FFFEDF-85B8-4D85-8354-D6A8BD2B1560}" destId="{AFE7677B-571D-4056-A58D-2875D5EB0769}" srcOrd="4" destOrd="0" presId="urn:microsoft.com/office/officeart/2005/8/layout/radial1"/>
    <dgm:cxn modelId="{CF334EC1-8840-480F-B1ED-D0BFD2164C5A}" type="presParOf" srcId="{70FFFEDF-85B8-4D85-8354-D6A8BD2B1560}" destId="{B375F93E-74ED-43C8-AB0B-87E10CA2A58B}" srcOrd="5" destOrd="0" presId="urn:microsoft.com/office/officeart/2005/8/layout/radial1"/>
    <dgm:cxn modelId="{088ED241-6139-4CFF-A42B-0D9C687B5045}" type="presParOf" srcId="{B375F93E-74ED-43C8-AB0B-87E10CA2A58B}" destId="{D55F420B-0374-4198-BFD5-676BDF3E3E5C}" srcOrd="0" destOrd="0" presId="urn:microsoft.com/office/officeart/2005/8/layout/radial1"/>
    <dgm:cxn modelId="{BCF3DD1A-59EE-4F40-9012-058B409F0FDE}" type="presParOf" srcId="{70FFFEDF-85B8-4D85-8354-D6A8BD2B1560}" destId="{5C71D8F2-7C51-444E-858E-04B238635B92}" srcOrd="6" destOrd="0" presId="urn:microsoft.com/office/officeart/2005/8/layout/radial1"/>
    <dgm:cxn modelId="{A7EAB2E0-06BA-434C-B280-94CEA71E3BC9}" type="presParOf" srcId="{70FFFEDF-85B8-4D85-8354-D6A8BD2B1560}" destId="{0A9CA196-C46D-4CE8-98B8-1A52F112F0EF}" srcOrd="7" destOrd="0" presId="urn:microsoft.com/office/officeart/2005/8/layout/radial1"/>
    <dgm:cxn modelId="{2FD47737-C08F-4276-AC4E-58EDC2346432}" type="presParOf" srcId="{0A9CA196-C46D-4CE8-98B8-1A52F112F0EF}" destId="{D45BA4A7-8FA9-4845-ACEC-AA2F3328196F}" srcOrd="0" destOrd="0" presId="urn:microsoft.com/office/officeart/2005/8/layout/radial1"/>
    <dgm:cxn modelId="{AC22B894-CF5B-4CD0-8903-8B2D539D7E52}" type="presParOf" srcId="{70FFFEDF-85B8-4D85-8354-D6A8BD2B1560}" destId="{89718F4B-A891-41AB-8D28-3296BCE8AF88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90DE4B-D32E-431E-8E34-2E69F4794FA9}">
      <dsp:nvSpPr>
        <dsp:cNvPr id="0" name=""/>
        <dsp:cNvSpPr/>
      </dsp:nvSpPr>
      <dsp:spPr>
        <a:xfrm>
          <a:off x="3490188" y="1711964"/>
          <a:ext cx="1300470" cy="1300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4700" b="1" kern="1200" dirty="0" smtClean="0">
              <a:solidFill>
                <a:schemeClr val="tx1"/>
              </a:solidFill>
            </a:rPr>
            <a:t>D’S</a:t>
          </a:r>
          <a:endParaRPr lang="en-IN" sz="4700" b="1" kern="1200" dirty="0">
            <a:solidFill>
              <a:schemeClr val="tx1"/>
            </a:solidFill>
          </a:endParaRPr>
        </a:p>
      </dsp:txBody>
      <dsp:txXfrm>
        <a:off x="3680637" y="1902413"/>
        <a:ext cx="919572" cy="919572"/>
      </dsp:txXfrm>
    </dsp:sp>
    <dsp:sp modelId="{44D7D0BA-4A33-43E7-BE60-E67D71EAF251}">
      <dsp:nvSpPr>
        <dsp:cNvPr id="0" name=""/>
        <dsp:cNvSpPr/>
      </dsp:nvSpPr>
      <dsp:spPr>
        <a:xfrm rot="16182909">
          <a:off x="3939304" y="1500438"/>
          <a:ext cx="393816" cy="29256"/>
        </a:xfrm>
        <a:custGeom>
          <a:avLst/>
          <a:gdLst/>
          <a:ahLst/>
          <a:cxnLst/>
          <a:rect l="0" t="0" r="0" b="0"/>
          <a:pathLst>
            <a:path>
              <a:moveTo>
                <a:pt x="0" y="14628"/>
              </a:moveTo>
              <a:lnTo>
                <a:pt x="393816" y="1462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500" kern="1200"/>
        </a:p>
      </dsp:txBody>
      <dsp:txXfrm rot="10800000">
        <a:off x="4126367" y="1505221"/>
        <a:ext cx="19690" cy="19690"/>
      </dsp:txXfrm>
    </dsp:sp>
    <dsp:sp modelId="{B3576F63-2787-4A0F-BDA7-80F839066B58}">
      <dsp:nvSpPr>
        <dsp:cNvPr id="0" name=""/>
        <dsp:cNvSpPr/>
      </dsp:nvSpPr>
      <dsp:spPr>
        <a:xfrm>
          <a:off x="2466364" y="17691"/>
          <a:ext cx="3331272" cy="1300470"/>
        </a:xfrm>
        <a:prstGeom prst="ellipse">
          <a:avLst/>
        </a:prstGeom>
        <a:solidFill>
          <a:srgbClr val="FF0000"/>
        </a:solidFill>
        <a:ln w="15875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200" b="1" kern="1200" dirty="0" smtClean="0">
              <a:solidFill>
                <a:schemeClr val="tx1"/>
              </a:solidFill>
            </a:rPr>
            <a:t>DANGER</a:t>
          </a:r>
          <a:endParaRPr lang="en-IN" sz="3200" b="1" kern="1200" dirty="0">
            <a:solidFill>
              <a:schemeClr val="tx1"/>
            </a:solidFill>
          </a:endParaRPr>
        </a:p>
      </dsp:txBody>
      <dsp:txXfrm>
        <a:off x="2954217" y="208140"/>
        <a:ext cx="2355566" cy="919572"/>
      </dsp:txXfrm>
    </dsp:sp>
    <dsp:sp modelId="{6BD0DC51-64E6-4245-BAE7-526D40975A8B}">
      <dsp:nvSpPr>
        <dsp:cNvPr id="0" name=""/>
        <dsp:cNvSpPr/>
      </dsp:nvSpPr>
      <dsp:spPr>
        <a:xfrm rot="21598240">
          <a:off x="4790659" y="2347100"/>
          <a:ext cx="540006" cy="29256"/>
        </a:xfrm>
        <a:custGeom>
          <a:avLst/>
          <a:gdLst/>
          <a:ahLst/>
          <a:cxnLst/>
          <a:rect l="0" t="0" r="0" b="0"/>
          <a:pathLst>
            <a:path>
              <a:moveTo>
                <a:pt x="0" y="14628"/>
              </a:moveTo>
              <a:lnTo>
                <a:pt x="540006" y="1462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500" kern="1200"/>
        </a:p>
      </dsp:txBody>
      <dsp:txXfrm>
        <a:off x="5047162" y="2348228"/>
        <a:ext cx="27000" cy="27000"/>
      </dsp:txXfrm>
    </dsp:sp>
    <dsp:sp modelId="{AFE7677B-571D-4056-A58D-2875D5EB0769}">
      <dsp:nvSpPr>
        <dsp:cNvPr id="0" name=""/>
        <dsp:cNvSpPr/>
      </dsp:nvSpPr>
      <dsp:spPr>
        <a:xfrm>
          <a:off x="5330665" y="1710671"/>
          <a:ext cx="2670334" cy="1300470"/>
        </a:xfrm>
        <a:prstGeom prst="ellipse">
          <a:avLst/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200" b="1" kern="1200" dirty="0" smtClean="0">
              <a:solidFill>
                <a:schemeClr val="tx1"/>
              </a:solidFill>
            </a:rPr>
            <a:t>DISTRESS</a:t>
          </a:r>
          <a:endParaRPr lang="en-IN" sz="3200" b="1" kern="1200" dirty="0">
            <a:solidFill>
              <a:schemeClr val="tx1"/>
            </a:solidFill>
          </a:endParaRPr>
        </a:p>
      </dsp:txBody>
      <dsp:txXfrm>
        <a:off x="5721726" y="1901120"/>
        <a:ext cx="1888212" cy="919572"/>
      </dsp:txXfrm>
    </dsp:sp>
    <dsp:sp modelId="{B375F93E-74ED-43C8-AB0B-87E10CA2A58B}">
      <dsp:nvSpPr>
        <dsp:cNvPr id="0" name=""/>
        <dsp:cNvSpPr/>
      </dsp:nvSpPr>
      <dsp:spPr>
        <a:xfrm rot="5452056">
          <a:off x="3964773" y="3161045"/>
          <a:ext cx="326663" cy="29256"/>
        </a:xfrm>
        <a:custGeom>
          <a:avLst/>
          <a:gdLst/>
          <a:ahLst/>
          <a:cxnLst/>
          <a:rect l="0" t="0" r="0" b="0"/>
          <a:pathLst>
            <a:path>
              <a:moveTo>
                <a:pt x="0" y="14628"/>
              </a:moveTo>
              <a:lnTo>
                <a:pt x="326663" y="1462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500" kern="1200"/>
        </a:p>
      </dsp:txBody>
      <dsp:txXfrm rot="10800000">
        <a:off x="4119938" y="3167507"/>
        <a:ext cx="16333" cy="16333"/>
      </dsp:txXfrm>
    </dsp:sp>
    <dsp:sp modelId="{5C71D8F2-7C51-444E-858E-04B238635B92}">
      <dsp:nvSpPr>
        <dsp:cNvPr id="0" name=""/>
        <dsp:cNvSpPr/>
      </dsp:nvSpPr>
      <dsp:spPr>
        <a:xfrm>
          <a:off x="2108170" y="3338979"/>
          <a:ext cx="4015229" cy="1300470"/>
        </a:xfrm>
        <a:prstGeom prst="ellipse">
          <a:avLst/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200" b="1" kern="1200" dirty="0" smtClean="0">
              <a:solidFill>
                <a:schemeClr val="tx1"/>
              </a:solidFill>
            </a:rPr>
            <a:t>DYSFUNCTION</a:t>
          </a:r>
          <a:endParaRPr lang="en-IN" sz="3200" b="1" kern="1200" dirty="0">
            <a:solidFill>
              <a:schemeClr val="tx1"/>
            </a:solidFill>
          </a:endParaRPr>
        </a:p>
      </dsp:txBody>
      <dsp:txXfrm>
        <a:off x="2696187" y="3529428"/>
        <a:ext cx="2839195" cy="919572"/>
      </dsp:txXfrm>
    </dsp:sp>
    <dsp:sp modelId="{0A9CA196-C46D-4CE8-98B8-1A52F112F0EF}">
      <dsp:nvSpPr>
        <dsp:cNvPr id="0" name=""/>
        <dsp:cNvSpPr/>
      </dsp:nvSpPr>
      <dsp:spPr>
        <a:xfrm rot="10801836">
          <a:off x="3336851" y="2347183"/>
          <a:ext cx="153337" cy="29256"/>
        </a:xfrm>
        <a:custGeom>
          <a:avLst/>
          <a:gdLst/>
          <a:ahLst/>
          <a:cxnLst/>
          <a:rect l="0" t="0" r="0" b="0"/>
          <a:pathLst>
            <a:path>
              <a:moveTo>
                <a:pt x="0" y="14628"/>
              </a:moveTo>
              <a:lnTo>
                <a:pt x="153337" y="1462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500" kern="1200"/>
        </a:p>
      </dsp:txBody>
      <dsp:txXfrm rot="10800000">
        <a:off x="3409686" y="2357978"/>
        <a:ext cx="7666" cy="7666"/>
      </dsp:txXfrm>
    </dsp:sp>
    <dsp:sp modelId="{89718F4B-A891-41AB-8D28-3296BCE8AF88}">
      <dsp:nvSpPr>
        <dsp:cNvPr id="0" name=""/>
        <dsp:cNvSpPr/>
      </dsp:nvSpPr>
      <dsp:spPr>
        <a:xfrm>
          <a:off x="106821" y="1710672"/>
          <a:ext cx="3230031" cy="1300470"/>
        </a:xfrm>
        <a:prstGeom prst="ellipse">
          <a:avLst/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200" b="1" kern="1200" dirty="0" smtClean="0">
              <a:solidFill>
                <a:schemeClr val="tx1"/>
              </a:solidFill>
            </a:rPr>
            <a:t>DEVIANCE</a:t>
          </a:r>
          <a:endParaRPr lang="en-IN" sz="3200" b="1" kern="1200" dirty="0">
            <a:solidFill>
              <a:schemeClr val="tx1"/>
            </a:solidFill>
          </a:endParaRPr>
        </a:p>
      </dsp:txBody>
      <dsp:txXfrm>
        <a:off x="579848" y="1901121"/>
        <a:ext cx="2283977" cy="9195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IN" sz="6000" b="1" dirty="0" smtClean="0">
                <a:solidFill>
                  <a:schemeClr val="tx1"/>
                </a:solidFill>
              </a:rPr>
              <a:t>PSYCHOLOGICAL DISORDERS</a:t>
            </a:r>
            <a:endParaRPr lang="en-IN" sz="6000" b="1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IN" sz="2800" b="1" dirty="0" smtClean="0">
                <a:solidFill>
                  <a:schemeClr val="tx1"/>
                </a:solidFill>
              </a:rPr>
              <a:t>CLASS XII</a:t>
            </a:r>
            <a:endParaRPr lang="en-IN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616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81000"/>
            <a:ext cx="8305800" cy="4343400"/>
          </a:xfrm>
        </p:spPr>
        <p:txBody>
          <a:bodyPr>
            <a:normAutofit/>
          </a:bodyPr>
          <a:lstStyle/>
          <a:p>
            <a:r>
              <a:rPr lang="en-IN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en-IN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n-IN" dirty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en-IN" dirty="0">
                <a:solidFill>
                  <a:schemeClr val="bg2">
                    <a:lumMod val="10000"/>
                  </a:schemeClr>
                </a:solidFill>
              </a:rPr>
            </a:br>
            <a:r>
              <a:rPr lang="en-IN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en-IN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en-IN" b="1" dirty="0" smtClean="0">
                <a:solidFill>
                  <a:schemeClr val="bg2">
                    <a:lumMod val="10000"/>
                  </a:schemeClr>
                </a:solidFill>
              </a:rPr>
              <a:t>HOW CAN YOU DIFFERENTIATE BETWEEN A NORMAL AND ABNORMAL BEHAVIOUR????</a:t>
            </a:r>
            <a:endParaRPr lang="en-IN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998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2438400"/>
            <a:ext cx="8305799" cy="3962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2800" b="1" dirty="0" smtClean="0"/>
              <a:t>ABNORMAL BEHAVIOUR MAY BE DEFINED AS A BEHAVIOUR THAT IS –</a:t>
            </a:r>
          </a:p>
          <a:p>
            <a:pPr>
              <a:buFont typeface="Arial" charset="0"/>
              <a:buChar char="•"/>
            </a:pPr>
            <a:r>
              <a:rPr lang="en-IN" sz="2800" b="1" dirty="0" smtClean="0">
                <a:solidFill>
                  <a:srgbClr val="FF0000"/>
                </a:solidFill>
              </a:rPr>
              <a:t>DISTURBING</a:t>
            </a:r>
            <a:r>
              <a:rPr lang="en-IN" sz="2800" b="1" dirty="0" smtClean="0"/>
              <a:t> (socially unacceptable)</a:t>
            </a:r>
          </a:p>
          <a:p>
            <a:pPr>
              <a:buFont typeface="Arial" charset="0"/>
              <a:buChar char="•"/>
            </a:pPr>
            <a:r>
              <a:rPr lang="en-IN" sz="2800" b="1" dirty="0" smtClean="0">
                <a:solidFill>
                  <a:srgbClr val="FF0000"/>
                </a:solidFill>
              </a:rPr>
              <a:t>DISTRESSING</a:t>
            </a:r>
          </a:p>
          <a:p>
            <a:pPr>
              <a:buFont typeface="Arial" charset="0"/>
              <a:buChar char="•"/>
            </a:pPr>
            <a:r>
              <a:rPr lang="en-IN" sz="2800" b="1" dirty="0" smtClean="0">
                <a:solidFill>
                  <a:srgbClr val="FF0000"/>
                </a:solidFill>
              </a:rPr>
              <a:t>MALADAPTIVE</a:t>
            </a:r>
            <a:r>
              <a:rPr lang="en-IN" sz="2800" b="1" dirty="0" smtClean="0"/>
              <a:t> ( self- defeating)</a:t>
            </a:r>
          </a:p>
          <a:p>
            <a:pPr>
              <a:buFont typeface="Arial" charset="0"/>
              <a:buChar char="•"/>
            </a:pPr>
            <a:r>
              <a:rPr lang="en-IN" sz="2800" b="1" dirty="0" smtClean="0"/>
              <a:t>AND OFTEN THE RESULT IS </a:t>
            </a:r>
            <a:r>
              <a:rPr lang="en-IN" sz="2800" b="1" dirty="0" smtClean="0">
                <a:solidFill>
                  <a:srgbClr val="FF0000"/>
                </a:solidFill>
              </a:rPr>
              <a:t>DISTORTED THOUGHTS </a:t>
            </a:r>
            <a:r>
              <a:rPr lang="en-IN" sz="2800" b="1" dirty="0" smtClean="0"/>
              <a:t>(cognition).</a:t>
            </a:r>
            <a:endParaRPr lang="en-IN" sz="2800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b="1" dirty="0" smtClean="0"/>
              <a:t>ABNORMAL BEHAVIOUR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419635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1245903"/>
              </p:ext>
            </p:extLst>
          </p:nvPr>
        </p:nvGraphicFramePr>
        <p:xfrm>
          <a:off x="533400" y="1828800"/>
          <a:ext cx="80010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FOUR D’s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4130295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1981200"/>
            <a:ext cx="7924799" cy="43434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IN" sz="2800" b="1" dirty="0" smtClean="0"/>
              <a:t>NORMAL BEHAVIOUR IS SOICALLY ACCEPTABLE BEHAVIOUR.</a:t>
            </a:r>
          </a:p>
          <a:p>
            <a:pPr>
              <a:buFont typeface="Arial" pitchFamily="34" charset="0"/>
              <a:buChar char="•"/>
            </a:pPr>
            <a:r>
              <a:rPr lang="en-IN" sz="2800" b="1" dirty="0" smtClean="0"/>
              <a:t>THAT CONFORMS TO THE MOST COMMON BEHAVIOUR IN SOCIETY.</a:t>
            </a:r>
          </a:p>
          <a:p>
            <a:pPr>
              <a:buFont typeface="Arial" pitchFamily="34" charset="0"/>
              <a:buChar char="•"/>
            </a:pPr>
            <a:r>
              <a:rPr lang="en-IN" sz="2800" b="1" dirty="0" smtClean="0"/>
              <a:t>IT MAY VARY BY PERSON, TIME, PLACE AND SITUATIONS.</a:t>
            </a:r>
          </a:p>
          <a:p>
            <a:pPr>
              <a:buFont typeface="Arial" pitchFamily="34" charset="0"/>
              <a:buChar char="•"/>
            </a:pPr>
            <a:r>
              <a:rPr lang="en-IN" sz="2800" b="1" dirty="0" smtClean="0"/>
              <a:t>IT CHANGES ALONG WITH CHANGING SOCIETAL NORMS. </a:t>
            </a:r>
            <a:endParaRPr lang="en-IN" sz="28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NORMAL BEHAVIOUR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1400691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600" y="2133600"/>
            <a:ext cx="8153399" cy="43434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IN" sz="2800" b="1" dirty="0" smtClean="0"/>
              <a:t>THERE ARE TWO APPROACHES TO STUDY ABNORMAL BEHAVIOUR-</a:t>
            </a:r>
          </a:p>
          <a:p>
            <a:pPr>
              <a:buFont typeface="Arial" pitchFamily="34" charset="0"/>
              <a:buChar char="•"/>
            </a:pPr>
            <a:r>
              <a:rPr lang="en-IN" sz="2800" b="1" dirty="0" smtClean="0"/>
              <a:t>DEVIATION FROM SOIAL NORMS</a:t>
            </a:r>
          </a:p>
          <a:p>
            <a:pPr>
              <a:buFont typeface="Arial" pitchFamily="34" charset="0"/>
              <a:buChar char="•"/>
            </a:pPr>
            <a:r>
              <a:rPr lang="en-IN" sz="2800" b="1" dirty="0" smtClean="0"/>
              <a:t>MALADAPTIVE ( fosters the well-being of the individual)</a:t>
            </a:r>
          </a:p>
          <a:p>
            <a:pPr marL="0" indent="0">
              <a:buNone/>
            </a:pPr>
            <a:endParaRPr lang="en-IN" sz="2800" b="1" dirty="0"/>
          </a:p>
          <a:p>
            <a:pPr marL="0" indent="0">
              <a:buNone/>
            </a:pPr>
            <a:r>
              <a:rPr lang="en-IN" sz="2800" b="1" dirty="0" smtClean="0"/>
              <a:t>STIGMA attached to mental illness means that people are hesitant to consult a doctor or psychologists as they are ashamed of their problems. </a:t>
            </a:r>
          </a:p>
          <a:p>
            <a:pPr marL="0" indent="0">
              <a:buNone/>
            </a:pPr>
            <a:endParaRPr lang="en-IN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APPROACHES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480177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1" cy="541020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en-IN" b="1" dirty="0" smtClean="0">
                <a:solidFill>
                  <a:srgbClr val="FF0000"/>
                </a:solidFill>
              </a:rPr>
              <a:t>SUPERNATURAL AND MAGICAL FORCES, EXORCISM.</a:t>
            </a:r>
          </a:p>
          <a:p>
            <a:pPr>
              <a:buFont typeface="Arial" pitchFamily="34" charset="0"/>
              <a:buChar char="•"/>
            </a:pPr>
            <a:r>
              <a:rPr lang="en-IN" b="1" dirty="0" smtClean="0">
                <a:solidFill>
                  <a:srgbClr val="FF0000"/>
                </a:solidFill>
              </a:rPr>
              <a:t>BIOLOGICAL APPROACH </a:t>
            </a:r>
            <a:r>
              <a:rPr lang="en-IN" b="1" dirty="0" smtClean="0"/>
              <a:t>( body and brain are not working properly)</a:t>
            </a:r>
          </a:p>
          <a:p>
            <a:pPr>
              <a:buFont typeface="Arial" pitchFamily="34" charset="0"/>
              <a:buChar char="•"/>
            </a:pPr>
            <a:r>
              <a:rPr lang="en-IN" b="1" dirty="0" smtClean="0">
                <a:solidFill>
                  <a:srgbClr val="FF0000"/>
                </a:solidFill>
              </a:rPr>
              <a:t>ORGANISMIC APPROACH </a:t>
            </a:r>
            <a:r>
              <a:rPr lang="en-IN" b="1" dirty="0" smtClean="0"/>
              <a:t>( conflicts between emotions and reasons)</a:t>
            </a:r>
          </a:p>
          <a:p>
            <a:pPr>
              <a:buFont typeface="Arial" pitchFamily="34" charset="0"/>
              <a:buChar char="•"/>
            </a:pPr>
            <a:r>
              <a:rPr lang="en-IN" b="1" dirty="0" smtClean="0">
                <a:solidFill>
                  <a:srgbClr val="FF0000"/>
                </a:solidFill>
              </a:rPr>
              <a:t>MIDDLE AGE </a:t>
            </a:r>
            <a:r>
              <a:rPr lang="en-IN" b="1" dirty="0" smtClean="0"/>
              <a:t>, demonology and superstitions gained renewed importance in explanation of abnormal behaviour.</a:t>
            </a:r>
          </a:p>
          <a:p>
            <a:pPr>
              <a:buFont typeface="Arial" pitchFamily="34" charset="0"/>
              <a:buChar char="•"/>
            </a:pPr>
            <a:r>
              <a:rPr lang="en-IN" b="1" dirty="0" smtClean="0">
                <a:solidFill>
                  <a:srgbClr val="FF0000"/>
                </a:solidFill>
              </a:rPr>
              <a:t>RENAISSANCE PERIOD</a:t>
            </a:r>
            <a:r>
              <a:rPr lang="en-IN" b="1" dirty="0" smtClean="0"/>
              <a:t> , Johann </a:t>
            </a:r>
            <a:r>
              <a:rPr lang="en-IN" b="1" dirty="0" err="1" smtClean="0"/>
              <a:t>Weyer</a:t>
            </a:r>
            <a:r>
              <a:rPr lang="en-IN" b="1" dirty="0" smtClean="0"/>
              <a:t> emphasised on psychological conflicts and disturbed inter-personal relationship.</a:t>
            </a:r>
          </a:p>
          <a:p>
            <a:pPr>
              <a:buFont typeface="Arial" pitchFamily="34" charset="0"/>
              <a:buChar char="•"/>
            </a:pPr>
            <a:r>
              <a:rPr lang="en-IN" b="1" dirty="0" smtClean="0"/>
              <a:t>17</a:t>
            </a:r>
            <a:r>
              <a:rPr lang="en-IN" b="1" baseline="30000" dirty="0" smtClean="0"/>
              <a:t>th</a:t>
            </a:r>
            <a:r>
              <a:rPr lang="en-IN" b="1" dirty="0" smtClean="0"/>
              <a:t>  and 18</a:t>
            </a:r>
            <a:r>
              <a:rPr lang="en-IN" b="1" baseline="30000" dirty="0" smtClean="0"/>
              <a:t>th</a:t>
            </a:r>
            <a:r>
              <a:rPr lang="en-IN" b="1" dirty="0" smtClean="0"/>
              <a:t> centuries were known as </a:t>
            </a:r>
            <a:r>
              <a:rPr lang="en-IN" b="1" dirty="0" smtClean="0">
                <a:solidFill>
                  <a:srgbClr val="FF0000"/>
                </a:solidFill>
              </a:rPr>
              <a:t>AGE OF REASON AND ENLIGHTENMENT, REFORM MOVEMENT AND DEINSTITUTIONALISATION.</a:t>
            </a:r>
            <a:endParaRPr lang="en-IN" b="1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HISTORICAL BACKGROUND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3811314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09" t="27596" r="4755" b="11894"/>
          <a:stretch/>
        </p:blipFill>
        <p:spPr>
          <a:xfrm>
            <a:off x="4495800" y="1828800"/>
            <a:ext cx="4038600" cy="46482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METHODS OF TREATMENT </a:t>
            </a:r>
            <a:endParaRPr lang="en-IN" b="1" dirty="0"/>
          </a:p>
        </p:txBody>
      </p:sp>
      <p:pic>
        <p:nvPicPr>
          <p:cNvPr id="1027" name="Picture 3" descr="C:\Users\user\Desktop\PIC\trepanation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828800"/>
            <a:ext cx="3464904" cy="494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761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user\Desktop\PIC\Whirling-Chair-treatment-of-insanity-in-the-18th-centur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685800"/>
            <a:ext cx="3810000" cy="547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Desktop\PIC\cagecrib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6" t="5294" b="12978"/>
          <a:stretch/>
        </p:blipFill>
        <p:spPr bwMode="auto">
          <a:xfrm>
            <a:off x="609600" y="685801"/>
            <a:ext cx="4267200" cy="5476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2549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ownloads\images (9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48050"/>
            <a:ext cx="6705600" cy="329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ownloads\images (16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8100"/>
            <a:ext cx="4038599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ownloads\images (25)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4191000" cy="344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6702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676400"/>
            <a:ext cx="8686800" cy="48768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IN" sz="2800" b="1" dirty="0" smtClean="0"/>
              <a:t>BIOLOGICAL FACTORS</a:t>
            </a:r>
          </a:p>
          <a:p>
            <a:pPr>
              <a:buFont typeface="Arial" pitchFamily="34" charset="0"/>
              <a:buChar char="•"/>
            </a:pPr>
            <a:r>
              <a:rPr lang="en-IN" sz="2800" b="1" dirty="0" smtClean="0"/>
              <a:t>GENETIC FACTORS</a:t>
            </a:r>
          </a:p>
          <a:p>
            <a:pPr>
              <a:buFont typeface="Arial" pitchFamily="34" charset="0"/>
              <a:buChar char="•"/>
            </a:pPr>
            <a:r>
              <a:rPr lang="en-IN" sz="2800" b="1" dirty="0" smtClean="0"/>
              <a:t>PSYCHOLOGICAL MODELS</a:t>
            </a:r>
          </a:p>
          <a:p>
            <a:pPr marL="0" indent="0">
              <a:buNone/>
            </a:pPr>
            <a:r>
              <a:rPr lang="en-IN" sz="2800" b="1" dirty="0"/>
              <a:t>	</a:t>
            </a:r>
            <a:r>
              <a:rPr lang="en-IN" sz="2800" b="1" dirty="0" smtClean="0"/>
              <a:t>psychodynamic</a:t>
            </a:r>
          </a:p>
          <a:p>
            <a:pPr marL="301943" lvl="1" indent="0">
              <a:buNone/>
            </a:pPr>
            <a:r>
              <a:rPr lang="en-IN" sz="2400" b="1" dirty="0" smtClean="0"/>
              <a:t>	</a:t>
            </a:r>
            <a:r>
              <a:rPr lang="en-IN" sz="2800" b="1" dirty="0" smtClean="0"/>
              <a:t>behavioural</a:t>
            </a:r>
          </a:p>
          <a:p>
            <a:pPr marL="301943" lvl="1" indent="0">
              <a:buNone/>
            </a:pPr>
            <a:r>
              <a:rPr lang="en-IN" sz="2800" b="1" dirty="0"/>
              <a:t>	</a:t>
            </a:r>
            <a:r>
              <a:rPr lang="en-IN" sz="2800" b="1" dirty="0" smtClean="0"/>
              <a:t>cognitive</a:t>
            </a:r>
          </a:p>
          <a:p>
            <a:pPr marL="301943" lvl="1" indent="0">
              <a:buNone/>
            </a:pPr>
            <a:r>
              <a:rPr lang="en-IN" sz="2800" b="1" dirty="0"/>
              <a:t>	</a:t>
            </a:r>
            <a:r>
              <a:rPr lang="en-IN" sz="2800" b="1" dirty="0" smtClean="0"/>
              <a:t>humanistic-existential</a:t>
            </a:r>
          </a:p>
          <a:p>
            <a:pPr lvl="1">
              <a:buFont typeface="Arial" pitchFamily="34" charset="0"/>
              <a:buChar char="•"/>
            </a:pPr>
            <a:r>
              <a:rPr lang="en-IN" sz="2800" b="1" dirty="0" smtClean="0"/>
              <a:t>SOCIO- CULTURAL MODEL</a:t>
            </a:r>
          </a:p>
          <a:p>
            <a:pPr lvl="1">
              <a:buFont typeface="Arial" pitchFamily="34" charset="0"/>
              <a:buChar char="•"/>
            </a:pPr>
            <a:r>
              <a:rPr lang="en-IN" sz="2800" b="1" dirty="0" smtClean="0"/>
              <a:t>DIATHESIS –STRESS MODEL</a:t>
            </a:r>
            <a:endParaRPr lang="en-IN" sz="28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 smtClean="0"/>
              <a:t>FACTORS UNDERLYING ABNORMAL BEHAVIOUR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1303370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524000"/>
            <a:ext cx="8686799" cy="510540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endParaRPr lang="en-IN" dirty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IN" sz="2800" b="1" dirty="0" smtClean="0">
                <a:solidFill>
                  <a:schemeClr val="tx1"/>
                </a:solidFill>
              </a:rPr>
              <a:t>ANXIETY DISORDER</a:t>
            </a:r>
          </a:p>
          <a:p>
            <a:pPr>
              <a:buFont typeface="Arial" pitchFamily="34" charset="0"/>
              <a:buChar char="•"/>
            </a:pPr>
            <a:r>
              <a:rPr lang="en-IN" sz="2800" b="1" dirty="0" smtClean="0">
                <a:solidFill>
                  <a:schemeClr val="tx1"/>
                </a:solidFill>
              </a:rPr>
              <a:t>SOMATOFORM DISORDER</a:t>
            </a:r>
          </a:p>
          <a:p>
            <a:pPr>
              <a:buFont typeface="Arial" pitchFamily="34" charset="0"/>
              <a:buChar char="•"/>
            </a:pPr>
            <a:r>
              <a:rPr lang="en-IN" sz="2800" b="1" dirty="0" smtClean="0">
                <a:solidFill>
                  <a:schemeClr val="tx1"/>
                </a:solidFill>
              </a:rPr>
              <a:t>DISSOCIATIVE DISORDER</a:t>
            </a:r>
          </a:p>
          <a:p>
            <a:pPr>
              <a:buFont typeface="Arial" pitchFamily="34" charset="0"/>
              <a:buChar char="•"/>
            </a:pPr>
            <a:r>
              <a:rPr lang="en-IN" sz="2800" b="1" dirty="0" smtClean="0">
                <a:solidFill>
                  <a:schemeClr val="tx1"/>
                </a:solidFill>
              </a:rPr>
              <a:t>MOOD DISORDER</a:t>
            </a:r>
          </a:p>
          <a:p>
            <a:pPr>
              <a:buFont typeface="Arial" pitchFamily="34" charset="0"/>
              <a:buChar char="•"/>
            </a:pPr>
            <a:r>
              <a:rPr lang="en-IN" sz="2800" b="1" dirty="0" smtClean="0">
                <a:solidFill>
                  <a:schemeClr val="tx1"/>
                </a:solidFill>
              </a:rPr>
              <a:t>SCHIZOPHRENIC DISORDER</a:t>
            </a:r>
          </a:p>
          <a:p>
            <a:pPr>
              <a:buFont typeface="Arial" pitchFamily="34" charset="0"/>
              <a:buChar char="•"/>
            </a:pPr>
            <a:r>
              <a:rPr lang="en-IN" sz="2800" b="1" dirty="0" smtClean="0">
                <a:solidFill>
                  <a:schemeClr val="tx1"/>
                </a:solidFill>
              </a:rPr>
              <a:t>BEHAVIOURAL AND DEVELOPMENTAL DISORDER</a:t>
            </a:r>
          </a:p>
          <a:p>
            <a:pPr>
              <a:buFont typeface="Arial" pitchFamily="34" charset="0"/>
              <a:buChar char="•"/>
            </a:pPr>
            <a:r>
              <a:rPr lang="en-IN" sz="2800" b="1" dirty="0" smtClean="0">
                <a:solidFill>
                  <a:schemeClr val="tx1"/>
                </a:solidFill>
              </a:rPr>
              <a:t>SUBSTANCE USE DISORDER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 smtClean="0"/>
              <a:t>TYPES OF PSYCHOLOGICAL DISORDERS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22414874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85</TotalTime>
  <Words>240</Words>
  <Application>Microsoft Office PowerPoint</Application>
  <PresentationFormat>On-screen Show (4:3)</PresentationFormat>
  <Paragraphs>53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Waveform</vt:lpstr>
      <vt:lpstr>PSYCHOLOGICAL DISORDERS</vt:lpstr>
      <vt:lpstr>   HOW CAN YOU DIFFERENTIATE BETWEEN A NORMAL AND ABNORMAL BEHAVIOUR????</vt:lpstr>
      <vt:lpstr>ABNORMAL BEHAVIOUR</vt:lpstr>
      <vt:lpstr>FOUR D’s</vt:lpstr>
      <vt:lpstr>NORMAL BEHAVIOUR</vt:lpstr>
      <vt:lpstr>APPROACHES</vt:lpstr>
      <vt:lpstr>HISTORICAL BACKGROUND</vt:lpstr>
      <vt:lpstr>METHODS OF TREATMENT </vt:lpstr>
      <vt:lpstr>PowerPoint Presentation</vt:lpstr>
      <vt:lpstr>PowerPoint Presentation</vt:lpstr>
      <vt:lpstr>FACTORS UNDERLYING ABNORMAL BEHAVIOUR</vt:lpstr>
      <vt:lpstr>TYPES OF PSYCHOLOGICAL DISORDERS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PSYCHOLOGICAL DISORDERS</dc:title>
  <dc:creator>AKSHATRA MALHOTRA</dc:creator>
  <cp:lastModifiedBy>user</cp:lastModifiedBy>
  <cp:revision>12</cp:revision>
  <dcterms:created xsi:type="dcterms:W3CDTF">2006-08-16T00:00:00Z</dcterms:created>
  <dcterms:modified xsi:type="dcterms:W3CDTF">2018-06-12T10:21:54Z</dcterms:modified>
</cp:coreProperties>
</file>